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media/image88.jpeg" ContentType="image/jpeg"/>
  <Override PartName="/ppt/media/image87.png" ContentType="image/png"/>
  <Override PartName="/ppt/media/image86.jpeg" ContentType="image/jpeg"/>
  <Override PartName="/ppt/media/image84.jpeg" ContentType="image/jpeg"/>
  <Override PartName="/ppt/media/image81.png" ContentType="image/png"/>
  <Override PartName="/ppt/media/image79.png" ContentType="image/png"/>
  <Override PartName="/ppt/media/image91.jpeg" ContentType="image/jpeg"/>
  <Override PartName="/ppt/media/image78.jpeg" ContentType="image/jpeg"/>
  <Override PartName="/ppt/media/image77.png" ContentType="image/png"/>
  <Override PartName="/ppt/media/image76.jpeg" ContentType="image/jpeg"/>
  <Override PartName="/ppt/media/image74.jpeg" ContentType="image/jpeg"/>
  <Override PartName="/ppt/media/image73.jpeg" ContentType="image/jpeg"/>
  <Override PartName="/ppt/media/image72.png" ContentType="image/png"/>
  <Override PartName="/ppt/media/image85.png" ContentType="image/png"/>
  <Override PartName="/ppt/media/image71.jpeg" ContentType="image/jpeg"/>
  <Override PartName="/ppt/media/image70.png" ContentType="image/png"/>
  <Override PartName="/ppt/media/image82.jpeg" ContentType="image/jpeg"/>
  <Override PartName="/ppt/media/image69.jpeg" ContentType="image/jpeg"/>
  <Override PartName="/ppt/media/image80.jpeg" ContentType="image/jpeg"/>
  <Override PartName="/ppt/media/image67.jpeg" ContentType="image/jpeg"/>
  <Override PartName="/ppt/media/image66.png" ContentType="image/png"/>
  <Override PartName="/ppt/media/image65.jpeg" ContentType="image/jpeg"/>
  <Override PartName="/ppt/media/image64.png" ContentType="image/png"/>
  <Override PartName="/ppt/media/image63.jpeg" ContentType="image/jpeg"/>
  <Override PartName="/ppt/media/image62.png" ContentType="image/png"/>
  <Override PartName="/ppt/media/image59.png" ContentType="image/png"/>
  <Override PartName="/ppt/media/image58.png" ContentType="image/png"/>
  <Override PartName="/ppt/media/image75.png" ContentType="image/png"/>
  <Override PartName="/ppt/media/image57.jpeg" ContentType="image/jpeg"/>
  <Override PartName="/ppt/media/image54.png" ContentType="image/png"/>
  <Override PartName="/ppt/media/image50.png" ContentType="image/png"/>
  <Override PartName="/ppt/media/image2.png" ContentType="image/png"/>
  <Override PartName="/ppt/media/image52.png" ContentType="image/png"/>
  <Override PartName="/ppt/media/image49.jpeg" ContentType="image/jpeg"/>
  <Override PartName="/ppt/media/image37.jpeg" ContentType="image/jpeg"/>
  <Override PartName="/ppt/media/image48.png" ContentType="image/png"/>
  <Override PartName="/ppt/media/image60.jpeg" ContentType="image/jpeg"/>
  <Override PartName="/ppt/media/image32.png" ContentType="image/png"/>
  <Override PartName="/ppt/media/image47.jpeg" ContentType="image/jpeg"/>
  <Override PartName="/ppt/media/image45.jpeg" ContentType="image/jpeg"/>
  <Override PartName="/ppt/media/image41.jpeg" ContentType="image/jpeg"/>
  <Override PartName="/ppt/media/image39.jpeg" ContentType="image/jpeg"/>
  <Override PartName="/ppt/media/image38.png" ContentType="image/png"/>
  <Override PartName="/ppt/media/image21.jpeg" ContentType="image/jpeg"/>
  <Override PartName="/ppt/media/image36.png" ContentType="image/png"/>
  <Override PartName="/ppt/media/image28.png" ContentType="image/png"/>
  <Override PartName="/ppt/media/image35.jpeg" ContentType="image/jpeg"/>
  <Override PartName="/ppt/media/image34.png" ContentType="image/png"/>
  <Override PartName="/ppt/media/image53.jpeg" ContentType="image/jpeg"/>
  <Override PartName="/ppt/media/image31.jpeg" ContentType="image/jpeg"/>
  <Override PartName="/ppt/media/image16.jpeg" ContentType="image/jpeg"/>
  <Override PartName="/ppt/media/image27.jpeg" ContentType="image/jpeg"/>
  <Override PartName="/ppt/media/image40.png" ContentType="image/png"/>
  <Override PartName="/ppt/media/image90.png" ContentType="image/png"/>
  <Override PartName="/ppt/media/image51.jpeg" ContentType="image/jpeg"/>
  <Override PartName="/ppt/media/image15.png" ContentType="image/png"/>
  <Override PartName="/ppt/media/image12.jpeg" ContentType="image/jpeg"/>
  <Override PartName="/ppt/media/image56.png" ContentType="image/png"/>
  <Override PartName="/ppt/media/image6.png" ContentType="image/png"/>
  <Override PartName="/ppt/media/image23.jpeg" ContentType="image/jpeg"/>
  <Override PartName="/ppt/media/image14.jpeg" ContentType="image/jpeg"/>
  <Override PartName="/ppt/media/image25.jpeg" ContentType="image/jpeg"/>
  <Override PartName="/ppt/media/image22.png" ContentType="image/png"/>
  <Override PartName="/ppt/media/image10.png" ContentType="image/png"/>
  <Override PartName="/ppt/media/image26.png" ContentType="image/png"/>
  <Override PartName="/ppt/media/image20.jpeg" ContentType="image/jpeg"/>
  <Override PartName="/ppt/media/image44.png" ContentType="image/png"/>
  <Override PartName="/ppt/media/image19.png" ContentType="image/png"/>
  <Override PartName="/ppt/media/image13.png" ContentType="image/png"/>
  <Override PartName="/ppt/media/image9.jpeg" ContentType="image/jpeg"/>
  <Override PartName="/ppt/media/image89.png" ContentType="image/png"/>
  <Override PartName="/ppt/media/image30.png" ContentType="image/png"/>
  <Override PartName="/ppt/media/image11.jpeg" ContentType="image/jpeg"/>
  <Override PartName="/ppt/media/image55.jpeg" ContentType="image/jpeg"/>
  <Override PartName="/ppt/media/image5.png" ContentType="image/png"/>
  <Override PartName="/ppt/media/image8.jpeg" ContentType="image/jpeg"/>
  <Override PartName="/ppt/media/image18.png" ContentType="image/png"/>
  <Override PartName="/ppt/media/image68.png" ContentType="image/png"/>
  <Override PartName="/ppt/media/image7.jpeg" ContentType="image/jpeg"/>
  <Override PartName="/ppt/media/image29.jpeg" ContentType="image/jpeg"/>
  <Override PartName="/ppt/media/image83.png" ContentType="image/png"/>
  <Override PartName="/ppt/media/image33.jpeg" ContentType="image/jpeg"/>
  <Override PartName="/ppt/media/image4.gif" ContentType="image/gif"/>
  <Override PartName="/ppt/media/image61.jpeg" ContentType="image/jpeg"/>
  <Override PartName="/ppt/media/image42.png" ContentType="image/png"/>
  <Override PartName="/ppt/media/image92.png" ContentType="image/png"/>
  <Override PartName="/ppt/media/image17.png" ContentType="image/png"/>
  <Override PartName="/ppt/media/image43.jpeg" ContentType="image/jpeg"/>
  <Override PartName="/ppt/media/image3.png" ContentType="image/png"/>
  <Override PartName="/ppt/media/image46.png" ContentType="image/png"/>
  <Override PartName="/ppt/media/image24.png" ContentType="image/png"/>
  <Override PartName="/ppt/media/image1.png" ContentType="image/png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es-ES" sz="6000" strike="noStrike">
                <a:solidFill>
                  <a:srgbClr val="000000"/>
                </a:solidFill>
                <a:latin typeface="Calibri Light"/>
              </a:rPr>
              <a:t>Pulse para editar el formato del texto de títuloClick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s-ES" sz="1200" strike="noStrike">
                <a:solidFill>
                  <a:srgbClr val="8b8b8b"/>
                </a:solidFill>
                <a:latin typeface="Calibri"/>
              </a:rPr>
              <a:t>5/12/16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EC31515-2D8C-4979-8B72-19AE69671C82}" type="slidenum">
              <a:rPr lang="es-ES" sz="1200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s-ES" sz="2800">
                <a:latin typeface="Calibri"/>
              </a:rPr>
              <a:t>Pulse para editar el formato de esquema del texto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s-ES" sz="2000">
                <a:latin typeface="Calibri"/>
              </a:rPr>
              <a:t>Segundo nivel del esquema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s-ES">
                <a:latin typeface="Calibri"/>
              </a:rPr>
              <a:t>Tercer nivel del esquema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s-ES">
                <a:latin typeface="Calibri"/>
              </a:rPr>
              <a:t>Cuarto nivel del esquema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s-ES" sz="2000">
                <a:latin typeface="Calibri"/>
              </a:rPr>
              <a:t>Quinto nivel del esquema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s-ES" sz="2000">
                <a:latin typeface="Calibri"/>
              </a:rPr>
              <a:t>Sexto nivel del esquema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s-ES" sz="2000">
                <a:latin typeface="Calibri"/>
              </a:rPr>
              <a:t>Séptimo nivel del esquema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gif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jpeg"/><Relationship Id="rId3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2494800" y="3537720"/>
            <a:ext cx="72021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767171"/>
                </a:solidFill>
                <a:latin typeface="Calibri"/>
              </a:rPr>
              <a:t>ARRECIFE, Capital de la Reserva de la Biosfera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trike="noStrike">
                <a:solidFill>
                  <a:srgbClr val="767171"/>
                </a:solidFill>
                <a:latin typeface="Calibri"/>
              </a:rPr>
              <a:t>Diagnóstico_Hoja de Ruta_ borrador en desarrollo_nov.2016</a:t>
            </a:r>
            <a:endParaRPr/>
          </a:p>
        </p:txBody>
      </p:sp>
      <p:pic>
        <p:nvPicPr>
          <p:cNvPr id="40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pic>
        <p:nvPicPr>
          <p:cNvPr id="41" name="Picture 2" descr=""/>
          <p:cNvPicPr/>
          <p:nvPr/>
        </p:nvPicPr>
        <p:blipFill>
          <a:blip r:embed="rId2"/>
          <a:stretch/>
        </p:blipFill>
        <p:spPr>
          <a:xfrm>
            <a:off x="5039640" y="1397880"/>
            <a:ext cx="2112120" cy="203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3" descr=""/>
          <p:cNvPicPr/>
          <p:nvPr/>
        </p:nvPicPr>
        <p:blipFill>
          <a:blip r:embed="rId1"/>
          <a:stretch/>
        </p:blipFill>
        <p:spPr>
          <a:xfrm>
            <a:off x="4025160" y="1095480"/>
            <a:ext cx="3700080" cy="5265720"/>
          </a:xfrm>
          <a:prstGeom prst="rect">
            <a:avLst/>
          </a:prstGeom>
          <a:ln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556200" y="0"/>
            <a:ext cx="91814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65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"/>
          <p:cNvPicPr/>
          <p:nvPr/>
        </p:nvPicPr>
        <p:blipFill>
          <a:blip r:embed="rId1"/>
          <a:stretch/>
        </p:blipFill>
        <p:spPr>
          <a:xfrm>
            <a:off x="2225880" y="969480"/>
            <a:ext cx="7739640" cy="5472720"/>
          </a:xfrm>
          <a:prstGeom prst="rect">
            <a:avLst/>
          </a:prstGeom>
          <a:ln>
            <a:noFill/>
          </a:ln>
        </p:spPr>
      </p:pic>
      <p:pic>
        <p:nvPicPr>
          <p:cNvPr id="67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68" name="CustomShape 1"/>
          <p:cNvSpPr/>
          <p:nvPr/>
        </p:nvSpPr>
        <p:spPr>
          <a:xfrm>
            <a:off x="556200" y="0"/>
            <a:ext cx="91814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3" descr=""/>
          <p:cNvPicPr/>
          <p:nvPr/>
        </p:nvPicPr>
        <p:blipFill>
          <a:blip r:embed="rId1"/>
          <a:stretch/>
        </p:blipFill>
        <p:spPr>
          <a:xfrm>
            <a:off x="2495880" y="1403640"/>
            <a:ext cx="7199640" cy="4050000"/>
          </a:xfrm>
          <a:prstGeom prst="rect">
            <a:avLst/>
          </a:prstGeom>
          <a:ln>
            <a:noFill/>
          </a:ln>
        </p:spPr>
      </p:pic>
      <p:pic>
        <p:nvPicPr>
          <p:cNvPr id="70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556200" y="0"/>
            <a:ext cx="9181440" cy="149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z="2800" strike="noStrike">
                <a:solidFill>
                  <a:srgbClr val="808080"/>
                </a:solidFill>
                <a:latin typeface="Calibri"/>
              </a:rPr>
              <a:t>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Nuevos intercambiadores multimodales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3" descr=""/>
          <p:cNvPicPr/>
          <p:nvPr/>
        </p:nvPicPr>
        <p:blipFill>
          <a:blip r:embed="rId1"/>
          <a:stretch/>
        </p:blipFill>
        <p:spPr>
          <a:xfrm>
            <a:off x="2495880" y="1398960"/>
            <a:ext cx="7199640" cy="4060080"/>
          </a:xfrm>
          <a:prstGeom prst="rect">
            <a:avLst/>
          </a:prstGeom>
          <a:ln>
            <a:noFill/>
          </a:ln>
        </p:spPr>
      </p:pic>
      <p:pic>
        <p:nvPicPr>
          <p:cNvPr id="73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556200" y="0"/>
            <a:ext cx="91814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Plataformas compartidas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3" descr=""/>
          <p:cNvPicPr/>
          <p:nvPr/>
        </p:nvPicPr>
        <p:blipFill>
          <a:blip r:embed="rId1"/>
          <a:stretch/>
        </p:blipFill>
        <p:spPr>
          <a:xfrm>
            <a:off x="3395880" y="1548720"/>
            <a:ext cx="5399640" cy="3760200"/>
          </a:xfrm>
          <a:prstGeom prst="rect">
            <a:avLst/>
          </a:prstGeom>
          <a:ln>
            <a:noFill/>
          </a:ln>
        </p:spPr>
      </p:pic>
      <p:pic>
        <p:nvPicPr>
          <p:cNvPr id="76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556200" y="0"/>
            <a:ext cx="91814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Plataformas compartidas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3" descr=""/>
          <p:cNvPicPr/>
          <p:nvPr/>
        </p:nvPicPr>
        <p:blipFill>
          <a:blip r:embed="rId1"/>
          <a:stretch/>
        </p:blipFill>
        <p:spPr>
          <a:xfrm>
            <a:off x="2495880" y="1413720"/>
            <a:ext cx="7199640" cy="4030200"/>
          </a:xfrm>
          <a:prstGeom prst="rect">
            <a:avLst/>
          </a:prstGeom>
          <a:ln>
            <a:noFill/>
          </a:ln>
        </p:spPr>
      </p:pic>
      <p:pic>
        <p:nvPicPr>
          <p:cNvPr id="79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556200" y="0"/>
            <a:ext cx="91814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Plataformas compartidas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3" descr=""/>
          <p:cNvPicPr/>
          <p:nvPr/>
        </p:nvPicPr>
        <p:blipFill>
          <a:blip r:embed="rId1"/>
          <a:stretch/>
        </p:blipFill>
        <p:spPr>
          <a:xfrm>
            <a:off x="2495880" y="1398960"/>
            <a:ext cx="7199640" cy="406008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556200" y="0"/>
            <a:ext cx="849312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Rediseño Medular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83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 descr=""/>
          <p:cNvPicPr/>
          <p:nvPr/>
        </p:nvPicPr>
        <p:blipFill>
          <a:blip r:embed="rId1"/>
          <a:stretch/>
        </p:blipFill>
        <p:spPr>
          <a:xfrm>
            <a:off x="3395880" y="1767240"/>
            <a:ext cx="5399640" cy="332280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556200" y="0"/>
            <a:ext cx="1051056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Infraestructuras urbanas_Movilidad y habitabilidad</a:t>
            </a: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Rediseño Medular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86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3" descr=""/>
          <p:cNvPicPr/>
          <p:nvPr/>
        </p:nvPicPr>
        <p:blipFill>
          <a:blip r:embed="rId1"/>
          <a:stretch/>
        </p:blipFill>
        <p:spPr>
          <a:xfrm>
            <a:off x="2193840" y="932040"/>
            <a:ext cx="7803720" cy="5518440"/>
          </a:xfrm>
          <a:prstGeom prst="rect">
            <a:avLst/>
          </a:prstGeom>
          <a:ln>
            <a:noFill/>
          </a:ln>
        </p:spPr>
      </p:pic>
      <p:pic>
        <p:nvPicPr>
          <p:cNvPr id="88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"/>
          <p:cNvPicPr/>
          <p:nvPr/>
        </p:nvPicPr>
        <p:blipFill>
          <a:blip r:embed="rId1"/>
          <a:stretch/>
        </p:blipFill>
        <p:spPr>
          <a:xfrm>
            <a:off x="2225880" y="969480"/>
            <a:ext cx="7739640" cy="5472720"/>
          </a:xfrm>
          <a:prstGeom prst="rect">
            <a:avLst/>
          </a:prstGeom>
          <a:ln>
            <a:noFill/>
          </a:ln>
        </p:spPr>
      </p:pic>
      <p:pic>
        <p:nvPicPr>
          <p:cNvPr id="91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1517760" y="1166760"/>
            <a:ext cx="9156240" cy="350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ES" sz="2800" strike="noStrike">
                <a:solidFill>
                  <a:srgbClr val="808080"/>
                </a:solidFill>
                <a:latin typeface="Calibri"/>
              </a:rPr>
              <a:t>Biosphere Reserve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z="2800" strike="noStrike">
                <a:solidFill>
                  <a:srgbClr val="808080"/>
                </a:solidFill>
                <a:latin typeface="Calibri"/>
              </a:rPr>
              <a:t>The </a:t>
            </a:r>
            <a:r>
              <a:rPr b="1" lang="es-ES" sz="2800" strike="noStrike">
                <a:solidFill>
                  <a:srgbClr val="808080"/>
                </a:solidFill>
                <a:latin typeface="Calibri"/>
              </a:rPr>
              <a:t>Man and Biosphere program </a:t>
            </a:r>
            <a:r>
              <a:rPr lang="es-ES" sz="2800" strike="noStrike">
                <a:solidFill>
                  <a:srgbClr val="808080"/>
                </a:solidFill>
                <a:latin typeface="Calibri"/>
              </a:rPr>
              <a:t>(MAB) of Unesco (United Nations) was established in 1971. Its main aim was to promote interdisciplinary approaches to ecosystem conservation and sustainable use of natural resources. It demonstrates </a:t>
            </a:r>
            <a:r>
              <a:rPr b="1" lang="es-ES" sz="2800" strike="noStrike">
                <a:solidFill>
                  <a:srgbClr val="808080"/>
                </a:solidFill>
                <a:latin typeface="Calibri"/>
              </a:rPr>
              <a:t>innovative approaches to living and working in harmony with nature</a:t>
            </a:r>
            <a:r>
              <a:rPr lang="es-ES" sz="2800" strike="noStrike">
                <a:solidFill>
                  <a:srgbClr val="808080"/>
                </a:solidFill>
                <a:latin typeface="Calibri"/>
              </a:rPr>
              <a:t>.</a:t>
            </a:r>
            <a:endParaRPr/>
          </a:p>
        </p:txBody>
      </p:sp>
      <p:pic>
        <p:nvPicPr>
          <p:cNvPr id="43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3" descr=""/>
          <p:cNvPicPr/>
          <p:nvPr/>
        </p:nvPicPr>
        <p:blipFill>
          <a:blip r:embed="rId1"/>
          <a:srcRect l="0" t="0" r="0" b="139435"/>
          <a:stretch/>
        </p:blipFill>
        <p:spPr>
          <a:xfrm>
            <a:off x="4295880" y="1131480"/>
            <a:ext cx="3599640" cy="544680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95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"/>
          <p:cNvPicPr/>
          <p:nvPr/>
        </p:nvPicPr>
        <p:blipFill>
          <a:blip r:embed="rId1"/>
          <a:srcRect l="5948" t="12260" r="6360" b="24747"/>
          <a:stretch/>
        </p:blipFill>
        <p:spPr>
          <a:xfrm>
            <a:off x="695880" y="1427400"/>
            <a:ext cx="10799640" cy="4398480"/>
          </a:xfrm>
          <a:prstGeom prst="rect">
            <a:avLst/>
          </a:prstGeom>
          <a:ln>
            <a:noFill/>
          </a:ln>
        </p:spPr>
      </p:pic>
      <p:pic>
        <p:nvPicPr>
          <p:cNvPr id="97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556200" y="0"/>
            <a:ext cx="9803520" cy="12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z="2800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tretch/>
        </p:blipFill>
        <p:spPr>
          <a:xfrm>
            <a:off x="3215880" y="1063080"/>
            <a:ext cx="5759640" cy="4731840"/>
          </a:xfrm>
          <a:prstGeom prst="rect">
            <a:avLst/>
          </a:prstGeom>
          <a:ln>
            <a:noFill/>
          </a:ln>
        </p:spPr>
      </p:pic>
      <p:pic>
        <p:nvPicPr>
          <p:cNvPr id="100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"/>
          <p:cNvPicPr/>
          <p:nvPr/>
        </p:nvPicPr>
        <p:blipFill>
          <a:blip r:embed="rId1"/>
          <a:srcRect l="500384" t="0" r="0" b="0"/>
          <a:stretch/>
        </p:blipFill>
        <p:spPr>
          <a:xfrm>
            <a:off x="3468960" y="2388600"/>
            <a:ext cx="5253840" cy="2080800"/>
          </a:xfrm>
          <a:prstGeom prst="rect">
            <a:avLst/>
          </a:prstGeom>
          <a:ln>
            <a:noFill/>
          </a:ln>
        </p:spPr>
      </p:pic>
      <p:pic>
        <p:nvPicPr>
          <p:cNvPr id="103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3" descr=""/>
          <p:cNvPicPr/>
          <p:nvPr/>
        </p:nvPicPr>
        <p:blipFill>
          <a:blip r:embed="rId1"/>
          <a:stretch/>
        </p:blipFill>
        <p:spPr>
          <a:xfrm>
            <a:off x="2495880" y="1403640"/>
            <a:ext cx="7199640" cy="4050000"/>
          </a:xfrm>
          <a:prstGeom prst="rect">
            <a:avLst/>
          </a:prstGeom>
          <a:ln>
            <a:noFill/>
          </a:ln>
        </p:spPr>
      </p:pic>
      <p:pic>
        <p:nvPicPr>
          <p:cNvPr id="106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3" descr=""/>
          <p:cNvPicPr/>
          <p:nvPr/>
        </p:nvPicPr>
        <p:blipFill>
          <a:blip r:embed="rId1"/>
          <a:srcRect l="0" t="0" r="0" b="248740"/>
          <a:stretch/>
        </p:blipFill>
        <p:spPr>
          <a:xfrm>
            <a:off x="4115880" y="1083960"/>
            <a:ext cx="3959640" cy="515484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556200" y="0"/>
            <a:ext cx="61365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Barrios_Nuevas centralidades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10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"/>
          <p:cNvPicPr/>
          <p:nvPr/>
        </p:nvPicPr>
        <p:blipFill>
          <a:blip r:embed="rId1"/>
          <a:stretch/>
        </p:blipFill>
        <p:spPr>
          <a:xfrm>
            <a:off x="1596240" y="69840"/>
            <a:ext cx="8999280" cy="636336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556200" y="0"/>
            <a:ext cx="61365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Barrios_Nuevas centralidades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13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3" descr=""/>
          <p:cNvPicPr/>
          <p:nvPr/>
        </p:nvPicPr>
        <p:blipFill>
          <a:blip r:embed="rId1"/>
          <a:stretch/>
        </p:blipFill>
        <p:spPr>
          <a:xfrm>
            <a:off x="2495880" y="1407600"/>
            <a:ext cx="7199640" cy="4042440"/>
          </a:xfrm>
          <a:prstGeom prst="rect">
            <a:avLst/>
          </a:prstGeom>
          <a:ln>
            <a:noFill/>
          </a:ln>
        </p:spPr>
      </p:pic>
      <p:pic>
        <p:nvPicPr>
          <p:cNvPr id="115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556200" y="0"/>
            <a:ext cx="613656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Barrios_Nuevas centralidades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El Almacén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3" descr=""/>
          <p:cNvPicPr/>
          <p:nvPr/>
        </p:nvPicPr>
        <p:blipFill>
          <a:blip r:embed="rId1"/>
          <a:stretch/>
        </p:blipFill>
        <p:spPr>
          <a:xfrm>
            <a:off x="2495880" y="1406880"/>
            <a:ext cx="7199640" cy="4043880"/>
          </a:xfrm>
          <a:prstGeom prst="rect">
            <a:avLst/>
          </a:prstGeom>
          <a:ln>
            <a:noFill/>
          </a:ln>
        </p:spPr>
      </p:pic>
      <p:pic>
        <p:nvPicPr>
          <p:cNvPr id="118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594360" y="0"/>
            <a:ext cx="10708560" cy="176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Barrios_Espacio público y habitabilidad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Bio-esquinas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556200" y="0"/>
            <a:ext cx="107085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urbanas_Espacio público y habitabilidad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pic>
        <p:nvPicPr>
          <p:cNvPr id="122" name="Picture 2" descr=""/>
          <p:cNvPicPr/>
          <p:nvPr/>
        </p:nvPicPr>
        <p:blipFill>
          <a:blip r:embed="rId2"/>
          <a:stretch/>
        </p:blipFill>
        <p:spPr>
          <a:xfrm>
            <a:off x="4330440" y="1121760"/>
            <a:ext cx="3530520" cy="52880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1873080"/>
            <a:ext cx="12191760" cy="222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808080"/>
                </a:solidFill>
                <a:latin typeface="Calibri"/>
              </a:rPr>
              <a:t>Reserva de la Biosfera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808080"/>
                </a:solidFill>
                <a:latin typeface="Calibri"/>
              </a:rPr>
              <a:t>= 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808080"/>
                </a:solidFill>
                <a:latin typeface="Calibri"/>
              </a:rPr>
              <a:t>Realidad (Ciudad) entendida como algo vivo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808080"/>
                </a:solidFill>
                <a:latin typeface="Calibri"/>
              </a:rPr>
              <a:t>=</a:t>
            </a:r>
            <a:endParaRPr/>
          </a:p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808080"/>
                </a:solidFill>
                <a:latin typeface="Calibri"/>
              </a:rPr>
              <a:t>intercambio de energía, información y materia</a:t>
            </a:r>
            <a:endParaRPr/>
          </a:p>
        </p:txBody>
      </p:sp>
      <p:pic>
        <p:nvPicPr>
          <p:cNvPr id="45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"/>
          <p:cNvPicPr/>
          <p:nvPr/>
        </p:nvPicPr>
        <p:blipFill>
          <a:blip r:embed="rId1"/>
          <a:stretch/>
        </p:blipFill>
        <p:spPr>
          <a:xfrm>
            <a:off x="2225880" y="969480"/>
            <a:ext cx="7739640" cy="5472720"/>
          </a:xfrm>
          <a:prstGeom prst="rect">
            <a:avLst/>
          </a:prstGeom>
          <a:ln>
            <a:noFill/>
          </a:ln>
        </p:spPr>
      </p:pic>
      <p:pic>
        <p:nvPicPr>
          <p:cNvPr id="124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556200" y="0"/>
            <a:ext cx="107085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urbanas_Espacio público y habitabilidad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3" descr=""/>
          <p:cNvPicPr/>
          <p:nvPr/>
        </p:nvPicPr>
        <p:blipFill>
          <a:blip r:embed="rId1"/>
          <a:stretch/>
        </p:blipFill>
        <p:spPr>
          <a:xfrm>
            <a:off x="2495880" y="1404000"/>
            <a:ext cx="7199640" cy="40496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556200" y="0"/>
            <a:ext cx="1070856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urbanas_Espacio público y habitabilidad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Plan de sombras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28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3" descr=""/>
          <p:cNvPicPr/>
          <p:nvPr/>
        </p:nvPicPr>
        <p:blipFill>
          <a:blip r:embed="rId1"/>
          <a:stretch/>
        </p:blipFill>
        <p:spPr>
          <a:xfrm>
            <a:off x="3395880" y="2152440"/>
            <a:ext cx="5399640" cy="255276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556200" y="0"/>
            <a:ext cx="10708560" cy="149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z="2800" strike="noStrike">
                <a:solidFill>
                  <a:srgbClr val="808080"/>
                </a:solidFill>
                <a:latin typeface="Calibri"/>
              </a:rPr>
              <a:t>Barrios/Infraestructuras urbanas_Espacio público y habitabilidad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Plan de sombras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31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3" descr=""/>
          <p:cNvPicPr/>
          <p:nvPr/>
        </p:nvPicPr>
        <p:blipFill>
          <a:blip r:embed="rId1"/>
          <a:stretch/>
        </p:blipFill>
        <p:spPr>
          <a:xfrm>
            <a:off x="2495880" y="1403640"/>
            <a:ext cx="7199640" cy="4050000"/>
          </a:xfrm>
          <a:prstGeom prst="rect">
            <a:avLst/>
          </a:prstGeom>
          <a:ln>
            <a:noFill/>
          </a:ln>
        </p:spPr>
      </p:pic>
      <p:pic>
        <p:nvPicPr>
          <p:cNvPr id="133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556200" y="0"/>
            <a:ext cx="1070856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Barrios_Espacio público y habitabilidad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Plataformas comunitarias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3" descr=""/>
          <p:cNvPicPr/>
          <p:nvPr/>
        </p:nvPicPr>
        <p:blipFill>
          <a:blip r:embed="rId1"/>
          <a:stretch/>
        </p:blipFill>
        <p:spPr>
          <a:xfrm>
            <a:off x="3395880" y="2445480"/>
            <a:ext cx="5399640" cy="1966320"/>
          </a:xfrm>
          <a:prstGeom prst="rect">
            <a:avLst/>
          </a:prstGeom>
          <a:ln>
            <a:noFill/>
          </a:ln>
        </p:spPr>
      </p:pic>
      <p:pic>
        <p:nvPicPr>
          <p:cNvPr id="136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556200" y="0"/>
            <a:ext cx="1070856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Barrios_Espacio público y habitabilidad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Plataformas comunitarias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"/>
          <p:cNvPicPr/>
          <p:nvPr/>
        </p:nvPicPr>
        <p:blipFill>
          <a:blip r:embed="rId1"/>
          <a:stretch/>
        </p:blipFill>
        <p:spPr>
          <a:xfrm>
            <a:off x="3216600" y="1794240"/>
            <a:ext cx="5758200" cy="3269160"/>
          </a:xfrm>
          <a:prstGeom prst="rect">
            <a:avLst/>
          </a:prstGeom>
          <a:ln>
            <a:noFill/>
          </a:ln>
        </p:spPr>
      </p:pic>
      <p:pic>
        <p:nvPicPr>
          <p:cNvPr id="139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556200" y="0"/>
            <a:ext cx="1070856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Barrios_Espacio público y habitabilidad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Plataformas comunitarias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3" descr=""/>
          <p:cNvPicPr/>
          <p:nvPr/>
        </p:nvPicPr>
        <p:blipFill>
          <a:blip r:embed="rId1"/>
          <a:stretch/>
        </p:blipFill>
        <p:spPr>
          <a:xfrm>
            <a:off x="1586160" y="2245680"/>
            <a:ext cx="3196800" cy="3196800"/>
          </a:xfrm>
          <a:prstGeom prst="rect">
            <a:avLst/>
          </a:prstGeom>
          <a:ln>
            <a:noFill/>
          </a:ln>
        </p:spPr>
      </p:pic>
      <p:pic>
        <p:nvPicPr>
          <p:cNvPr id="142" name="Picture 2" descr=""/>
          <p:cNvPicPr/>
          <p:nvPr/>
        </p:nvPicPr>
        <p:blipFill>
          <a:blip r:embed="rId2"/>
          <a:stretch/>
        </p:blipFill>
        <p:spPr>
          <a:xfrm>
            <a:off x="4782960" y="2245680"/>
            <a:ext cx="5961240" cy="3251520"/>
          </a:xfrm>
          <a:prstGeom prst="rect">
            <a:avLst/>
          </a:prstGeom>
          <a:ln>
            <a:noFill/>
          </a:ln>
        </p:spPr>
      </p:pic>
      <p:pic>
        <p:nvPicPr>
          <p:cNvPr id="143" name="Picture 2" descr=""/>
          <p:cNvPicPr/>
          <p:nvPr/>
        </p:nvPicPr>
        <p:blipFill>
          <a:blip r:embed="rId3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556200" y="0"/>
            <a:ext cx="1070856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Barrios_Espacio público y habitabilidad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Plataformas comunitarias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"/>
          <p:cNvPicPr/>
          <p:nvPr/>
        </p:nvPicPr>
        <p:blipFill>
          <a:blip r:embed="rId1"/>
          <a:stretch/>
        </p:blipFill>
        <p:spPr>
          <a:xfrm>
            <a:off x="3215880" y="1706400"/>
            <a:ext cx="5759640" cy="3444840"/>
          </a:xfrm>
          <a:prstGeom prst="rect">
            <a:avLst/>
          </a:prstGeom>
          <a:ln>
            <a:noFill/>
          </a:ln>
        </p:spPr>
      </p:pic>
      <p:pic>
        <p:nvPicPr>
          <p:cNvPr id="146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2495880" y="1334160"/>
            <a:ext cx="7199640" cy="4679640"/>
          </a:xfrm>
          <a:prstGeom prst="rect">
            <a:avLst/>
          </a:prstGeom>
          <a:ln>
            <a:noFill/>
          </a:ln>
        </p:spPr>
      </p:pic>
      <p:pic>
        <p:nvPicPr>
          <p:cNvPr id="149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556200" y="0"/>
            <a:ext cx="98035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Barrios/Infraestructuras urbanas_Caminos del agua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3" descr=""/>
          <p:cNvPicPr/>
          <p:nvPr/>
        </p:nvPicPr>
        <p:blipFill>
          <a:blip r:embed="rId1"/>
          <a:srcRect l="0" t="0" r="0" b="92532"/>
          <a:stretch/>
        </p:blipFill>
        <p:spPr>
          <a:xfrm>
            <a:off x="4689720" y="1098360"/>
            <a:ext cx="2811960" cy="5302080"/>
          </a:xfrm>
          <a:prstGeom prst="rect">
            <a:avLst/>
          </a:prstGeom>
          <a:ln>
            <a:noFill/>
          </a:ln>
        </p:spPr>
      </p:pic>
      <p:pic>
        <p:nvPicPr>
          <p:cNvPr id="152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556200" y="0"/>
            <a:ext cx="91814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Gobernanza Urbana_Nuevos suelos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" descr=""/>
          <p:cNvPicPr/>
          <p:nvPr/>
        </p:nvPicPr>
        <p:blipFill>
          <a:blip r:embed="rId1"/>
          <a:stretch/>
        </p:blipFill>
        <p:spPr>
          <a:xfrm>
            <a:off x="7098120" y="1574280"/>
            <a:ext cx="3870360" cy="2680200"/>
          </a:xfrm>
          <a:prstGeom prst="rect">
            <a:avLst/>
          </a:prstGeom>
          <a:ln>
            <a:noFill/>
          </a:ln>
        </p:spPr>
      </p:pic>
      <p:pic>
        <p:nvPicPr>
          <p:cNvPr id="47" name="Picture 2" descr=""/>
          <p:cNvPicPr/>
          <p:nvPr/>
        </p:nvPicPr>
        <p:blipFill>
          <a:blip r:embed="rId2"/>
          <a:stretch/>
        </p:blipFill>
        <p:spPr>
          <a:xfrm>
            <a:off x="1239480" y="1573560"/>
            <a:ext cx="5861880" cy="268164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1121760" y="4788720"/>
            <a:ext cx="13381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Lanzarote</a:t>
            </a:r>
            <a:endParaRPr/>
          </a:p>
        </p:txBody>
      </p:sp>
      <p:pic>
        <p:nvPicPr>
          <p:cNvPr id="49" name="Picture 3" descr=""/>
          <p:cNvPicPr/>
          <p:nvPr/>
        </p:nvPicPr>
        <p:blipFill>
          <a:blip r:embed="rId3"/>
          <a:stretch/>
        </p:blipFill>
        <p:spPr>
          <a:xfrm>
            <a:off x="2319120" y="4395600"/>
            <a:ext cx="1517400" cy="1899360"/>
          </a:xfrm>
          <a:prstGeom prst="rect">
            <a:avLst/>
          </a:prstGeom>
          <a:ln>
            <a:noFill/>
          </a:ln>
        </p:spPr>
      </p:pic>
      <p:pic>
        <p:nvPicPr>
          <p:cNvPr id="50" name="Picture 2" descr=""/>
          <p:cNvPicPr/>
          <p:nvPr/>
        </p:nvPicPr>
        <p:blipFill>
          <a:blip r:embed="rId4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pic>
        <p:nvPicPr>
          <p:cNvPr id="51" name="Picture 3" descr=""/>
          <p:cNvPicPr/>
          <p:nvPr/>
        </p:nvPicPr>
        <p:blipFill>
          <a:blip r:embed="rId5"/>
          <a:stretch/>
        </p:blipFill>
        <p:spPr>
          <a:xfrm>
            <a:off x="8165520" y="4381200"/>
            <a:ext cx="1515600" cy="1895040"/>
          </a:xfrm>
          <a:prstGeom prst="rect">
            <a:avLst/>
          </a:prstGeom>
          <a:ln>
            <a:noFill/>
          </a:ln>
        </p:spPr>
      </p:pic>
      <p:sp>
        <p:nvSpPr>
          <p:cNvPr id="52" name="CustomShape 2"/>
          <p:cNvSpPr/>
          <p:nvPr/>
        </p:nvSpPr>
        <p:spPr>
          <a:xfrm>
            <a:off x="7015320" y="4790520"/>
            <a:ext cx="13381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Arrecife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2225880" y="969480"/>
            <a:ext cx="7739640" cy="5472720"/>
          </a:xfrm>
          <a:prstGeom prst="rect">
            <a:avLst/>
          </a:prstGeom>
          <a:ln>
            <a:noFill/>
          </a:ln>
        </p:spPr>
      </p:pic>
      <p:pic>
        <p:nvPicPr>
          <p:cNvPr id="155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556200" y="0"/>
            <a:ext cx="91814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Gobernanza urbana_Nuevos suelos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3" descr=""/>
          <p:cNvPicPr/>
          <p:nvPr/>
        </p:nvPicPr>
        <p:blipFill>
          <a:blip r:embed="rId1"/>
          <a:srcRect l="26924" t="0" r="5252" b="6165"/>
          <a:stretch/>
        </p:blipFill>
        <p:spPr>
          <a:xfrm>
            <a:off x="3395880" y="1116360"/>
            <a:ext cx="5399640" cy="520920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556200" y="0"/>
            <a:ext cx="7720200" cy="112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Gobernanza urbana_Indicadores urbanos</a:t>
            </a:r>
            <a:endParaRPr/>
          </a:p>
          <a:p>
            <a:pPr algn="just">
              <a:lnSpc>
                <a:spcPct val="100000"/>
              </a:lnSpc>
            </a:pPr>
            <a:r>
              <a:rPr lang="es-ES" strike="noStrike">
                <a:solidFill>
                  <a:srgbClr val="808080"/>
                </a:solidFill>
                <a:latin typeface="Calibri"/>
              </a:rPr>
              <a:t>Indicadores de sostenibilidad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59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" descr=""/>
          <p:cNvPicPr/>
          <p:nvPr/>
        </p:nvPicPr>
        <p:blipFill>
          <a:blip r:embed="rId1"/>
          <a:srcRect l="0" t="0" r="0" b="11661"/>
          <a:stretch/>
        </p:blipFill>
        <p:spPr>
          <a:xfrm>
            <a:off x="793440" y="417240"/>
            <a:ext cx="10604520" cy="6023520"/>
          </a:xfrm>
          <a:prstGeom prst="rect">
            <a:avLst/>
          </a:prstGeom>
          <a:ln>
            <a:noFill/>
          </a:ln>
        </p:spPr>
      </p:pic>
      <p:pic>
        <p:nvPicPr>
          <p:cNvPr id="161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2225880" y="969480"/>
            <a:ext cx="7739640" cy="5472720"/>
          </a:xfrm>
          <a:prstGeom prst="rect">
            <a:avLst/>
          </a:prstGeom>
          <a:ln>
            <a:noFill/>
          </a:ln>
        </p:spPr>
      </p:pic>
      <p:pic>
        <p:nvPicPr>
          <p:cNvPr id="163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556200" y="0"/>
            <a:ext cx="11292840" cy="13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s-ES" strike="noStrike">
                <a:solidFill>
                  <a:srgbClr val="808080"/>
                </a:solidFill>
                <a:latin typeface="Calibri"/>
              </a:rPr>
              <a:t>Síntesis_Barrios + Infraestructuras urbanas + Gobernanza urbana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pic>
        <p:nvPicPr>
          <p:cNvPr id="166" name="Picture 2" descr=""/>
          <p:cNvPicPr/>
          <p:nvPr/>
        </p:nvPicPr>
        <p:blipFill>
          <a:blip r:embed="rId2"/>
          <a:srcRect l="0" t="0" r="0" b="112884"/>
          <a:stretch/>
        </p:blipFill>
        <p:spPr>
          <a:xfrm>
            <a:off x="1595880" y="243720"/>
            <a:ext cx="8999640" cy="6092280"/>
          </a:xfrm>
          <a:prstGeom prst="rect">
            <a:avLst/>
          </a:prstGeom>
          <a:ln>
            <a:noFill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"/>
          <p:cNvPicPr/>
          <p:nvPr/>
        </p:nvPicPr>
        <p:blipFill>
          <a:blip r:embed="rId1"/>
          <a:srcRect l="21439" t="7910" r="21693" b="7524"/>
          <a:stretch/>
        </p:blipFill>
        <p:spPr>
          <a:xfrm>
            <a:off x="3395880" y="590040"/>
            <a:ext cx="5399640" cy="5677200"/>
          </a:xfrm>
          <a:prstGeom prst="rect">
            <a:avLst/>
          </a:prstGeom>
          <a:ln>
            <a:noFill/>
          </a:ln>
        </p:spPr>
      </p:pic>
      <p:pic>
        <p:nvPicPr>
          <p:cNvPr id="54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"/>
          <p:cNvPicPr/>
          <p:nvPr/>
        </p:nvPicPr>
        <p:blipFill>
          <a:blip r:embed="rId1"/>
          <a:stretch/>
        </p:blipFill>
        <p:spPr>
          <a:xfrm>
            <a:off x="2135880" y="645840"/>
            <a:ext cx="7919640" cy="5565600"/>
          </a:xfrm>
          <a:prstGeom prst="rect">
            <a:avLst/>
          </a:prstGeom>
          <a:ln>
            <a:noFill/>
          </a:ln>
        </p:spPr>
      </p:pic>
      <p:pic>
        <p:nvPicPr>
          <p:cNvPr id="56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" descr=""/>
          <p:cNvPicPr/>
          <p:nvPr/>
        </p:nvPicPr>
        <p:blipFill>
          <a:blip r:embed="rId1"/>
          <a:srcRect l="0" t="0" r="0" b="11661"/>
          <a:stretch/>
        </p:blipFill>
        <p:spPr>
          <a:xfrm>
            <a:off x="793440" y="417240"/>
            <a:ext cx="10604520" cy="6023520"/>
          </a:xfrm>
          <a:prstGeom prst="rect">
            <a:avLst/>
          </a:prstGeom>
          <a:ln>
            <a:noFill/>
          </a:ln>
        </p:spPr>
      </p:pic>
      <p:pic>
        <p:nvPicPr>
          <p:cNvPr id="58" name="Picture 2" descr=""/>
          <p:cNvPicPr/>
          <p:nvPr/>
        </p:nvPicPr>
        <p:blipFill>
          <a:blip r:embed="rId2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0" y="3044160"/>
            <a:ext cx="121917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s-ES" sz="2800" strike="noStrike">
                <a:solidFill>
                  <a:srgbClr val="808080"/>
                </a:solidFill>
                <a:latin typeface="Calibri"/>
              </a:rPr>
              <a:t>Ciudad = Barrios + Infraestructuras Urbanas + Gobernanza</a:t>
            </a:r>
            <a:endParaRPr/>
          </a:p>
        </p:txBody>
      </p:sp>
      <p:pic>
        <p:nvPicPr>
          <p:cNvPr id="60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"/>
          <p:cNvPicPr/>
          <p:nvPr/>
        </p:nvPicPr>
        <p:blipFill>
          <a:blip r:embed="rId1"/>
          <a:stretch/>
        </p:blipFill>
        <p:spPr>
          <a:xfrm>
            <a:off x="5669280" y="6429240"/>
            <a:ext cx="852840" cy="315360"/>
          </a:xfrm>
          <a:prstGeom prst="rect">
            <a:avLst/>
          </a:prstGeom>
          <a:ln>
            <a:noFill/>
          </a:ln>
        </p:spPr>
      </p:pic>
      <p:pic>
        <p:nvPicPr>
          <p:cNvPr id="62" name="Picture 2" descr=""/>
          <p:cNvPicPr/>
          <p:nvPr/>
        </p:nvPicPr>
        <p:blipFill>
          <a:blip r:embed="rId2"/>
          <a:stretch/>
        </p:blipFill>
        <p:spPr>
          <a:xfrm>
            <a:off x="3695040" y="2135160"/>
            <a:ext cx="4801680" cy="2587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